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 SemiBold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Spectral Medium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SpectralMedium-bold.fntdata"/><Relationship Id="rId41" Type="http://schemas.openxmlformats.org/officeDocument/2006/relationships/font" Target="fonts/SpectralMedium-regular.fntdata"/><Relationship Id="rId22" Type="http://schemas.openxmlformats.org/officeDocument/2006/relationships/slide" Target="slides/slide17.xml"/><Relationship Id="rId44" Type="http://schemas.openxmlformats.org/officeDocument/2006/relationships/font" Target="fonts/SpectralMedium-boldItalic.fntdata"/><Relationship Id="rId21" Type="http://schemas.openxmlformats.org/officeDocument/2006/relationships/slide" Target="slides/slide16.xml"/><Relationship Id="rId43" Type="http://schemas.openxmlformats.org/officeDocument/2006/relationships/font" Target="fonts/SpectralMedium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b30bb531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b30bb531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b30bb531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b30bb531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b30bb531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b30bb531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b30bb531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b30bb531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b30bb531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b30bb531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b30bb531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b30bb531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a3705c2a7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a3705c2a7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68526fd1e_0_2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68526fd1e_0_2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68526fd1e_0_3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68526fd1e_0_3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68526fd1e_0_3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68526fd1e_0_3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b30bb531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b30bb531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68526fd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68526fd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b30bb531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b30bb531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b30bb531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b30bb531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b30bb531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b30bb531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b30bb531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b30bb531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b30bb531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b30bb531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b30bb531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b30bb531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b30bb531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b30bb531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b30bb531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b30bb531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b30bb531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b30bb531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b30bb531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b30bb531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 type="obj">
  <p:cSld name="OBJEC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/>
          <p:nvPr/>
        </p:nvSpPr>
        <p:spPr>
          <a:xfrm flipH="1" rot="5400000">
            <a:off x="8626235" y="4902487"/>
            <a:ext cx="127703" cy="88904"/>
          </a:xfrm>
          <a:custGeom>
            <a:rect b="b" l="l" r="r" t="t"/>
            <a:pathLst>
              <a:path extrusionOk="0" h="3227" w="4443">
                <a:moveTo>
                  <a:pt x="2211" y="1"/>
                </a:moveTo>
                <a:cubicBezTo>
                  <a:pt x="1778" y="1"/>
                  <a:pt x="1375" y="174"/>
                  <a:pt x="1073" y="476"/>
                </a:cubicBezTo>
                <a:cubicBezTo>
                  <a:pt x="0" y="1549"/>
                  <a:pt x="883" y="3226"/>
                  <a:pt x="2186" y="3226"/>
                </a:cubicBezTo>
                <a:cubicBezTo>
                  <a:pt x="2388" y="3226"/>
                  <a:pt x="2599" y="3186"/>
                  <a:pt x="2815" y="3097"/>
                </a:cubicBezTo>
                <a:cubicBezTo>
                  <a:pt x="4443" y="2420"/>
                  <a:pt x="3968" y="15"/>
                  <a:pt x="22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 rot="5400000">
            <a:off x="8765499" y="4757475"/>
            <a:ext cx="127990" cy="88628"/>
          </a:xfrm>
          <a:custGeom>
            <a:rect b="b" l="l" r="r" t="t"/>
            <a:pathLst>
              <a:path extrusionOk="0" h="3217" w="4453">
                <a:moveTo>
                  <a:pt x="2206" y="1"/>
                </a:moveTo>
                <a:cubicBezTo>
                  <a:pt x="1789" y="1"/>
                  <a:pt x="1371" y="174"/>
                  <a:pt x="1083" y="476"/>
                </a:cubicBezTo>
                <a:cubicBezTo>
                  <a:pt x="1" y="1546"/>
                  <a:pt x="884" y="3217"/>
                  <a:pt x="2184" y="3217"/>
                </a:cubicBezTo>
                <a:cubicBezTo>
                  <a:pt x="2390" y="3217"/>
                  <a:pt x="2606" y="3175"/>
                  <a:pt x="2826" y="3083"/>
                </a:cubicBezTo>
                <a:cubicBezTo>
                  <a:pt x="4453" y="2420"/>
                  <a:pt x="3963" y="1"/>
                  <a:pt x="22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flipH="1" rot="5400000">
            <a:off x="8917738" y="4607537"/>
            <a:ext cx="102496" cy="88518"/>
          </a:xfrm>
          <a:custGeom>
            <a:rect b="b" l="l" r="r" t="t"/>
            <a:pathLst>
              <a:path extrusionOk="0" h="3213" w="3566">
                <a:moveTo>
                  <a:pt x="1580" y="0"/>
                </a:moveTo>
                <a:cubicBezTo>
                  <a:pt x="1195" y="0"/>
                  <a:pt x="798" y="145"/>
                  <a:pt x="462" y="482"/>
                </a:cubicBezTo>
                <a:cubicBezTo>
                  <a:pt x="174" y="784"/>
                  <a:pt x="1" y="1188"/>
                  <a:pt x="1" y="1620"/>
                </a:cubicBezTo>
                <a:cubicBezTo>
                  <a:pt x="1" y="2629"/>
                  <a:pt x="812" y="3213"/>
                  <a:pt x="1623" y="3213"/>
                </a:cubicBezTo>
                <a:cubicBezTo>
                  <a:pt x="2213" y="3213"/>
                  <a:pt x="2804" y="2904"/>
                  <a:pt x="3083" y="2225"/>
                </a:cubicBezTo>
                <a:cubicBezTo>
                  <a:pt x="3565" y="1040"/>
                  <a:pt x="2612" y="0"/>
                  <a:pt x="158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 flipH="1" rot="5400000">
            <a:off x="8775411" y="4770936"/>
            <a:ext cx="380464" cy="364652"/>
          </a:xfrm>
          <a:custGeom>
            <a:rect b="b" l="l" r="r" t="t"/>
            <a:pathLst>
              <a:path extrusionOk="0" h="13236" w="13237">
                <a:moveTo>
                  <a:pt x="1" y="0"/>
                </a:moveTo>
                <a:lnTo>
                  <a:pt x="1" y="13235"/>
                </a:lnTo>
                <a:lnTo>
                  <a:pt x="13236" y="0"/>
                </a:lnTo>
                <a:lnTo>
                  <a:pt x="9766" y="0"/>
                </a:lnTo>
                <a:lnTo>
                  <a:pt x="5834" y="3946"/>
                </a:lnTo>
                <a:cubicBezTo>
                  <a:pt x="5590" y="4187"/>
                  <a:pt x="5318" y="4288"/>
                  <a:pt x="5057" y="4288"/>
                </a:cubicBezTo>
                <a:cubicBezTo>
                  <a:pt x="4195" y="4288"/>
                  <a:pt x="3457" y="3184"/>
                  <a:pt x="4264" y="2376"/>
                </a:cubicBezTo>
                <a:lnTo>
                  <a:pt x="5632" y="1008"/>
                </a:lnTo>
                <a:cubicBezTo>
                  <a:pt x="5920" y="720"/>
                  <a:pt x="6136" y="374"/>
                  <a:pt x="6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 flipH="1" rot="5400000">
            <a:off x="7878117" y="4216432"/>
            <a:ext cx="762539" cy="1091586"/>
          </a:xfrm>
          <a:custGeom>
            <a:rect b="b" l="l" r="r" t="t"/>
            <a:pathLst>
              <a:path extrusionOk="0" h="39622" w="26530">
                <a:moveTo>
                  <a:pt x="22016" y="1"/>
                </a:moveTo>
                <a:cubicBezTo>
                  <a:pt x="20972" y="1"/>
                  <a:pt x="19927" y="397"/>
                  <a:pt x="19127" y="1197"/>
                </a:cubicBezTo>
                <a:lnTo>
                  <a:pt x="4638" y="15700"/>
                </a:lnTo>
                <a:cubicBezTo>
                  <a:pt x="4425" y="15921"/>
                  <a:pt x="4134" y="16033"/>
                  <a:pt x="3841" y="16033"/>
                </a:cubicBezTo>
                <a:cubicBezTo>
                  <a:pt x="3600" y="16033"/>
                  <a:pt x="3357" y="15957"/>
                  <a:pt x="3155" y="15800"/>
                </a:cubicBezTo>
                <a:cubicBezTo>
                  <a:pt x="2665" y="15397"/>
                  <a:pt x="2637" y="14648"/>
                  <a:pt x="3083" y="14202"/>
                </a:cubicBezTo>
                <a:lnTo>
                  <a:pt x="4178" y="13093"/>
                </a:lnTo>
                <a:cubicBezTo>
                  <a:pt x="6050" y="11235"/>
                  <a:pt x="6194" y="8182"/>
                  <a:pt x="4394" y="6252"/>
                </a:cubicBezTo>
                <a:cubicBezTo>
                  <a:pt x="3461" y="5247"/>
                  <a:pt x="2160" y="4699"/>
                  <a:pt x="822" y="4699"/>
                </a:cubicBezTo>
                <a:cubicBezTo>
                  <a:pt x="549" y="4699"/>
                  <a:pt x="274" y="4722"/>
                  <a:pt x="1" y="4768"/>
                </a:cubicBezTo>
                <a:lnTo>
                  <a:pt x="1" y="33558"/>
                </a:lnTo>
                <a:cubicBezTo>
                  <a:pt x="332" y="33961"/>
                  <a:pt x="332" y="34538"/>
                  <a:pt x="1" y="34941"/>
                </a:cubicBezTo>
                <a:lnTo>
                  <a:pt x="1" y="39621"/>
                </a:lnTo>
                <a:lnTo>
                  <a:pt x="23980" y="15642"/>
                </a:lnTo>
                <a:cubicBezTo>
                  <a:pt x="24628" y="15008"/>
                  <a:pt x="24672" y="13971"/>
                  <a:pt x="24067" y="13294"/>
                </a:cubicBezTo>
                <a:cubicBezTo>
                  <a:pt x="23736" y="12949"/>
                  <a:pt x="23296" y="12776"/>
                  <a:pt x="22856" y="12776"/>
                </a:cubicBezTo>
                <a:cubicBezTo>
                  <a:pt x="22435" y="12776"/>
                  <a:pt x="22014" y="12934"/>
                  <a:pt x="21690" y="13251"/>
                </a:cubicBezTo>
                <a:lnTo>
                  <a:pt x="11955" y="23001"/>
                </a:lnTo>
                <a:cubicBezTo>
                  <a:pt x="11734" y="23222"/>
                  <a:pt x="11443" y="23335"/>
                  <a:pt x="11153" y="23335"/>
                </a:cubicBezTo>
                <a:cubicBezTo>
                  <a:pt x="10913" y="23335"/>
                  <a:pt x="10673" y="23259"/>
                  <a:pt x="10471" y="23102"/>
                </a:cubicBezTo>
                <a:cubicBezTo>
                  <a:pt x="9982" y="22699"/>
                  <a:pt x="9938" y="21950"/>
                  <a:pt x="10399" y="21504"/>
                </a:cubicBezTo>
                <a:lnTo>
                  <a:pt x="24844" y="7058"/>
                </a:lnTo>
                <a:cubicBezTo>
                  <a:pt x="26414" y="5489"/>
                  <a:pt x="26530" y="2925"/>
                  <a:pt x="25017" y="1312"/>
                </a:cubicBezTo>
                <a:cubicBezTo>
                  <a:pt x="24212" y="440"/>
                  <a:pt x="23115" y="1"/>
                  <a:pt x="220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 flipH="1" rot="5400000">
            <a:off x="8888640" y="4247223"/>
            <a:ext cx="72057" cy="51408"/>
          </a:xfrm>
          <a:custGeom>
            <a:rect b="b" l="l" r="r" t="t"/>
            <a:pathLst>
              <a:path extrusionOk="0" h="1866" w="2507">
                <a:moveTo>
                  <a:pt x="1253" y="0"/>
                </a:moveTo>
                <a:cubicBezTo>
                  <a:pt x="418" y="0"/>
                  <a:pt x="0" y="1008"/>
                  <a:pt x="591" y="1584"/>
                </a:cubicBezTo>
                <a:cubicBezTo>
                  <a:pt x="771" y="1772"/>
                  <a:pt x="1009" y="1865"/>
                  <a:pt x="1248" y="1865"/>
                </a:cubicBezTo>
                <a:cubicBezTo>
                  <a:pt x="1487" y="1865"/>
                  <a:pt x="1729" y="1772"/>
                  <a:pt x="1916" y="1584"/>
                </a:cubicBezTo>
                <a:cubicBezTo>
                  <a:pt x="2506" y="994"/>
                  <a:pt x="2089" y="0"/>
                  <a:pt x="12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 rot="5400000">
            <a:off x="8807144" y="4333015"/>
            <a:ext cx="65418" cy="51215"/>
          </a:xfrm>
          <a:custGeom>
            <a:rect b="b" l="l" r="r" t="t"/>
            <a:pathLst>
              <a:path extrusionOk="0" h="1859" w="2276">
                <a:moveTo>
                  <a:pt x="1037" y="0"/>
                </a:moveTo>
                <a:cubicBezTo>
                  <a:pt x="778" y="0"/>
                  <a:pt x="548" y="101"/>
                  <a:pt x="375" y="274"/>
                </a:cubicBezTo>
                <a:cubicBezTo>
                  <a:pt x="0" y="634"/>
                  <a:pt x="0" y="1224"/>
                  <a:pt x="375" y="1599"/>
                </a:cubicBezTo>
                <a:cubicBezTo>
                  <a:pt x="555" y="1772"/>
                  <a:pt x="793" y="1858"/>
                  <a:pt x="1032" y="1858"/>
                </a:cubicBezTo>
                <a:cubicBezTo>
                  <a:pt x="1271" y="1858"/>
                  <a:pt x="1513" y="1772"/>
                  <a:pt x="1700" y="1599"/>
                </a:cubicBezTo>
                <a:cubicBezTo>
                  <a:pt x="2276" y="1008"/>
                  <a:pt x="1858" y="0"/>
                  <a:pt x="10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 flipH="1" rot="5400000">
            <a:off x="8469610" y="3858830"/>
            <a:ext cx="552000" cy="523753"/>
          </a:xfrm>
          <a:custGeom>
            <a:rect b="b" l="l" r="r" t="t"/>
            <a:pathLst>
              <a:path extrusionOk="0" h="19011" w="19205">
                <a:moveTo>
                  <a:pt x="18676" y="1"/>
                </a:moveTo>
                <a:cubicBezTo>
                  <a:pt x="18590" y="1"/>
                  <a:pt x="18501" y="34"/>
                  <a:pt x="18420" y="115"/>
                </a:cubicBezTo>
                <a:lnTo>
                  <a:pt x="144" y="18391"/>
                </a:lnTo>
                <a:cubicBezTo>
                  <a:pt x="0" y="18535"/>
                  <a:pt x="0" y="18765"/>
                  <a:pt x="144" y="18909"/>
                </a:cubicBezTo>
                <a:cubicBezTo>
                  <a:pt x="216" y="18981"/>
                  <a:pt x="317" y="19010"/>
                  <a:pt x="403" y="19010"/>
                </a:cubicBezTo>
                <a:cubicBezTo>
                  <a:pt x="504" y="19010"/>
                  <a:pt x="605" y="18981"/>
                  <a:pt x="663" y="18909"/>
                </a:cubicBezTo>
                <a:lnTo>
                  <a:pt x="18939" y="633"/>
                </a:lnTo>
                <a:cubicBezTo>
                  <a:pt x="19204" y="368"/>
                  <a:pt x="18960" y="1"/>
                  <a:pt x="186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1" y="1009075"/>
            <a:ext cx="303651" cy="422318"/>
          </a:xfrm>
          <a:custGeom>
            <a:rect b="b" l="l" r="r" t="t"/>
            <a:pathLst>
              <a:path extrusionOk="0" h="9737" w="7001">
                <a:moveTo>
                  <a:pt x="4042" y="0"/>
                </a:moveTo>
                <a:cubicBezTo>
                  <a:pt x="2700" y="0"/>
                  <a:pt x="1528" y="1116"/>
                  <a:pt x="1599" y="2564"/>
                </a:cubicBezTo>
                <a:cubicBezTo>
                  <a:pt x="1599" y="2651"/>
                  <a:pt x="1614" y="2752"/>
                  <a:pt x="1628" y="2838"/>
                </a:cubicBezTo>
                <a:lnTo>
                  <a:pt x="1643" y="2925"/>
                </a:lnTo>
                <a:cubicBezTo>
                  <a:pt x="1815" y="4005"/>
                  <a:pt x="1081" y="5013"/>
                  <a:pt x="1" y="5171"/>
                </a:cubicBezTo>
                <a:lnTo>
                  <a:pt x="1" y="9737"/>
                </a:lnTo>
                <a:cubicBezTo>
                  <a:pt x="246" y="9622"/>
                  <a:pt x="447" y="9463"/>
                  <a:pt x="634" y="9290"/>
                </a:cubicBezTo>
                <a:cubicBezTo>
                  <a:pt x="1124" y="8801"/>
                  <a:pt x="1383" y="8124"/>
                  <a:pt x="1354" y="7432"/>
                </a:cubicBezTo>
                <a:cubicBezTo>
                  <a:pt x="1340" y="7346"/>
                  <a:pt x="1340" y="7260"/>
                  <a:pt x="1326" y="7173"/>
                </a:cubicBezTo>
                <a:cubicBezTo>
                  <a:pt x="1311" y="7130"/>
                  <a:pt x="1297" y="7087"/>
                  <a:pt x="1297" y="7044"/>
                </a:cubicBezTo>
                <a:cubicBezTo>
                  <a:pt x="1111" y="5849"/>
                  <a:pt x="2062" y="4802"/>
                  <a:pt x="3226" y="4802"/>
                </a:cubicBezTo>
                <a:cubicBezTo>
                  <a:pt x="3326" y="4802"/>
                  <a:pt x="3427" y="4810"/>
                  <a:pt x="3529" y="4826"/>
                </a:cubicBezTo>
                <a:lnTo>
                  <a:pt x="3644" y="4840"/>
                </a:lnTo>
                <a:cubicBezTo>
                  <a:pt x="3731" y="4854"/>
                  <a:pt x="3817" y="4869"/>
                  <a:pt x="3904" y="4869"/>
                </a:cubicBezTo>
                <a:cubicBezTo>
                  <a:pt x="3953" y="4872"/>
                  <a:pt x="4003" y="4873"/>
                  <a:pt x="4053" y="4873"/>
                </a:cubicBezTo>
                <a:cubicBezTo>
                  <a:pt x="4691" y="4873"/>
                  <a:pt x="5307" y="4618"/>
                  <a:pt x="5761" y="4163"/>
                </a:cubicBezTo>
                <a:cubicBezTo>
                  <a:pt x="7000" y="2910"/>
                  <a:pt x="6554" y="793"/>
                  <a:pt x="4912" y="159"/>
                </a:cubicBezTo>
                <a:cubicBezTo>
                  <a:pt x="4621" y="51"/>
                  <a:pt x="4328" y="0"/>
                  <a:pt x="40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640875" y="0"/>
            <a:ext cx="796422" cy="636910"/>
          </a:xfrm>
          <a:custGeom>
            <a:rect b="b" l="l" r="r" t="t"/>
            <a:pathLst>
              <a:path extrusionOk="0" h="12889" w="16117">
                <a:moveTo>
                  <a:pt x="10097" y="0"/>
                </a:moveTo>
                <a:lnTo>
                  <a:pt x="879" y="9218"/>
                </a:lnTo>
                <a:cubicBezTo>
                  <a:pt x="58" y="10024"/>
                  <a:pt x="1" y="11335"/>
                  <a:pt x="764" y="12199"/>
                </a:cubicBezTo>
                <a:cubicBezTo>
                  <a:pt x="1186" y="12658"/>
                  <a:pt x="1765" y="12889"/>
                  <a:pt x="2343" y="12889"/>
                </a:cubicBezTo>
                <a:cubicBezTo>
                  <a:pt x="2889" y="12889"/>
                  <a:pt x="3434" y="12683"/>
                  <a:pt x="3846" y="12271"/>
                </a:cubicBezTo>
                <a:lnTo>
                  <a:pt x="1611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76654" y="0"/>
            <a:ext cx="719009" cy="636934"/>
          </a:xfrm>
          <a:custGeom>
            <a:rect b="b" l="l" r="r" t="t"/>
            <a:pathLst>
              <a:path extrusionOk="0" h="18105" w="20438">
                <a:moveTo>
                  <a:pt x="7346" y="0"/>
                </a:moveTo>
                <a:lnTo>
                  <a:pt x="6338" y="1008"/>
                </a:lnTo>
                <a:cubicBezTo>
                  <a:pt x="5344" y="2045"/>
                  <a:pt x="5373" y="3702"/>
                  <a:pt x="6381" y="4710"/>
                </a:cubicBezTo>
                <a:cubicBezTo>
                  <a:pt x="6901" y="5230"/>
                  <a:pt x="7582" y="5493"/>
                  <a:pt x="8264" y="5493"/>
                </a:cubicBezTo>
                <a:cubicBezTo>
                  <a:pt x="8922" y="5493"/>
                  <a:pt x="9580" y="5248"/>
                  <a:pt x="10097" y="4753"/>
                </a:cubicBezTo>
                <a:lnTo>
                  <a:pt x="13193" y="1671"/>
                </a:lnTo>
                <a:cubicBezTo>
                  <a:pt x="13290" y="1578"/>
                  <a:pt x="13397" y="1538"/>
                  <a:pt x="13499" y="1538"/>
                </a:cubicBezTo>
                <a:cubicBezTo>
                  <a:pt x="13838" y="1538"/>
                  <a:pt x="14126" y="1972"/>
                  <a:pt x="13827" y="2305"/>
                </a:cubicBezTo>
                <a:lnTo>
                  <a:pt x="692" y="15439"/>
                </a:lnTo>
                <a:cubicBezTo>
                  <a:pt x="30" y="16015"/>
                  <a:pt x="1" y="17038"/>
                  <a:pt x="620" y="17657"/>
                </a:cubicBezTo>
                <a:cubicBezTo>
                  <a:pt x="919" y="17956"/>
                  <a:pt x="1313" y="18104"/>
                  <a:pt x="1706" y="18104"/>
                </a:cubicBezTo>
                <a:cubicBezTo>
                  <a:pt x="2126" y="18104"/>
                  <a:pt x="2547" y="17935"/>
                  <a:pt x="2853" y="17600"/>
                </a:cubicBezTo>
                <a:lnTo>
                  <a:pt x="204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60562" y="839967"/>
            <a:ext cx="186805" cy="187456"/>
          </a:xfrm>
          <a:custGeom>
            <a:rect b="b" l="l" r="r" t="t"/>
            <a:pathLst>
              <a:path extrusionOk="0" h="4322" w="4307">
                <a:moveTo>
                  <a:pt x="2146" y="1"/>
                </a:moveTo>
                <a:cubicBezTo>
                  <a:pt x="965" y="1"/>
                  <a:pt x="0" y="966"/>
                  <a:pt x="0" y="2161"/>
                </a:cubicBezTo>
                <a:cubicBezTo>
                  <a:pt x="0" y="3356"/>
                  <a:pt x="965" y="4321"/>
                  <a:pt x="2146" y="4321"/>
                </a:cubicBezTo>
                <a:cubicBezTo>
                  <a:pt x="3341" y="4321"/>
                  <a:pt x="4306" y="3356"/>
                  <a:pt x="4306" y="2161"/>
                </a:cubicBezTo>
                <a:cubicBezTo>
                  <a:pt x="4306" y="966"/>
                  <a:pt x="3341" y="1"/>
                  <a:pt x="214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44814" y="722075"/>
            <a:ext cx="137491" cy="102966"/>
          </a:xfrm>
          <a:custGeom>
            <a:rect b="b" l="l" r="r" t="t"/>
            <a:pathLst>
              <a:path extrusionOk="0" h="2374" w="3170">
                <a:moveTo>
                  <a:pt x="1587" y="0"/>
                </a:moveTo>
                <a:cubicBezTo>
                  <a:pt x="1282" y="0"/>
                  <a:pt x="980" y="119"/>
                  <a:pt x="750" y="357"/>
                </a:cubicBezTo>
                <a:cubicBezTo>
                  <a:pt x="1" y="1091"/>
                  <a:pt x="534" y="2373"/>
                  <a:pt x="1585" y="2373"/>
                </a:cubicBezTo>
                <a:cubicBezTo>
                  <a:pt x="2651" y="2373"/>
                  <a:pt x="3169" y="1091"/>
                  <a:pt x="2435" y="357"/>
                </a:cubicBezTo>
                <a:cubicBezTo>
                  <a:pt x="2197" y="119"/>
                  <a:pt x="1891" y="0"/>
                  <a:pt x="15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188818" y="150300"/>
            <a:ext cx="658501" cy="636914"/>
          </a:xfrm>
          <a:custGeom>
            <a:rect b="b" l="l" r="r" t="t"/>
            <a:pathLst>
              <a:path extrusionOk="0" h="9275" w="9589">
                <a:moveTo>
                  <a:pt x="9066" y="0"/>
                </a:moveTo>
                <a:cubicBezTo>
                  <a:pt x="8979" y="0"/>
                  <a:pt x="8888" y="35"/>
                  <a:pt x="8806" y="116"/>
                </a:cubicBezTo>
                <a:lnTo>
                  <a:pt x="265" y="8642"/>
                </a:lnTo>
                <a:cubicBezTo>
                  <a:pt x="0" y="8908"/>
                  <a:pt x="244" y="9275"/>
                  <a:pt x="528" y="9275"/>
                </a:cubicBezTo>
                <a:cubicBezTo>
                  <a:pt x="614" y="9275"/>
                  <a:pt x="704" y="9241"/>
                  <a:pt x="784" y="9161"/>
                </a:cubicBezTo>
                <a:lnTo>
                  <a:pt x="9324" y="621"/>
                </a:lnTo>
                <a:cubicBezTo>
                  <a:pt x="9588" y="357"/>
                  <a:pt x="9348" y="0"/>
                  <a:pt x="90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gif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1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E5XrxYO7Moy-ekYG8qDhgl78Ht9QU-YK/view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3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3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2272812" y="0"/>
            <a:ext cx="50555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022250" y="1365750"/>
            <a:ext cx="72795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23C8C8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Topic-</a:t>
            </a:r>
            <a:r>
              <a:rPr lang="en" sz="46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based</a:t>
            </a:r>
            <a:r>
              <a:rPr lang="en" sz="4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4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4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</a:t>
            </a:r>
            <a:r>
              <a:rPr lang="en" sz="4600">
                <a:latin typeface="Comic Sans MS"/>
                <a:ea typeface="Comic Sans MS"/>
                <a:cs typeface="Comic Sans MS"/>
                <a:sym typeface="Comic Sans MS"/>
              </a:rPr>
              <a:t> + </a:t>
            </a:r>
            <a:r>
              <a:rPr lang="en" sz="46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Answer Keys</a:t>
            </a:r>
            <a:endParaRPr sz="4600"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975" y="516075"/>
            <a:ext cx="17907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03475" cy="9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 rot="10800000">
            <a:off x="7735523" y="-13"/>
            <a:ext cx="989929" cy="1373237"/>
          </a:xfrm>
          <a:custGeom>
            <a:rect b="b" l="l" r="r" t="t"/>
            <a:pathLst>
              <a:path extrusionOk="0" h="10535" w="8595">
                <a:moveTo>
                  <a:pt x="8401" y="0"/>
                </a:moveTo>
                <a:cubicBezTo>
                  <a:pt x="6031" y="490"/>
                  <a:pt x="3849" y="1826"/>
                  <a:pt x="2336" y="3713"/>
                </a:cubicBezTo>
                <a:cubicBezTo>
                  <a:pt x="826" y="5599"/>
                  <a:pt x="0" y="8118"/>
                  <a:pt x="40" y="10534"/>
                </a:cubicBezTo>
                <a:lnTo>
                  <a:pt x="2389" y="10534"/>
                </a:lnTo>
                <a:cubicBezTo>
                  <a:pt x="4069" y="9651"/>
                  <a:pt x="6018" y="7788"/>
                  <a:pt x="7011" y="6092"/>
                </a:cubicBezTo>
                <a:lnTo>
                  <a:pt x="5442" y="5945"/>
                </a:lnTo>
                <a:lnTo>
                  <a:pt x="7464" y="5209"/>
                </a:lnTo>
                <a:cubicBezTo>
                  <a:pt x="8207" y="3589"/>
                  <a:pt x="8594" y="1763"/>
                  <a:pt x="8401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 rot="10800000">
            <a:off x="8254606" y="2"/>
            <a:ext cx="889394" cy="2252949"/>
          </a:xfrm>
          <a:custGeom>
            <a:rect b="b" l="l" r="r" t="t"/>
            <a:pathLst>
              <a:path extrusionOk="0" h="16280" w="6663">
                <a:moveTo>
                  <a:pt x="5786" y="1"/>
                </a:moveTo>
                <a:cubicBezTo>
                  <a:pt x="4009" y="1240"/>
                  <a:pt x="2567" y="2940"/>
                  <a:pt x="1607" y="4875"/>
                </a:cubicBezTo>
                <a:lnTo>
                  <a:pt x="2400" y="7838"/>
                </a:lnTo>
                <a:lnTo>
                  <a:pt x="1033" y="6222"/>
                </a:lnTo>
                <a:cubicBezTo>
                  <a:pt x="961" y="6425"/>
                  <a:pt x="894" y="6632"/>
                  <a:pt x="830" y="6842"/>
                </a:cubicBezTo>
                <a:cubicBezTo>
                  <a:pt x="1" y="9588"/>
                  <a:pt x="127" y="13610"/>
                  <a:pt x="1177" y="16279"/>
                </a:cubicBezTo>
                <a:lnTo>
                  <a:pt x="3740" y="16279"/>
                </a:lnTo>
                <a:cubicBezTo>
                  <a:pt x="5703" y="13190"/>
                  <a:pt x="6662" y="9211"/>
                  <a:pt x="6596" y="5355"/>
                </a:cubicBezTo>
                <a:lnTo>
                  <a:pt x="6596" y="5355"/>
                </a:lnTo>
                <a:lnTo>
                  <a:pt x="5063" y="5832"/>
                </a:lnTo>
                <a:lnTo>
                  <a:pt x="6559" y="4455"/>
                </a:lnTo>
                <a:cubicBezTo>
                  <a:pt x="6469" y="2916"/>
                  <a:pt x="6212" y="1410"/>
                  <a:pt x="5786" y="1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93275"/>
            <a:ext cx="2151500" cy="16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 flipH="1" rot="646205">
            <a:off x="5037023" y="1863587"/>
            <a:ext cx="2716349" cy="2606734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 flipH="1" rot="5752571">
            <a:off x="1165401" y="987504"/>
            <a:ext cx="2716373" cy="2606580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51" y="4185025"/>
            <a:ext cx="2471848" cy="9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 rot="5400000">
            <a:off x="-33956" y="3923349"/>
            <a:ext cx="1254079" cy="1186281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8">
            <a:alphaModFix/>
          </a:blip>
          <a:srcRect b="0" l="6065" r="2442" t="0"/>
          <a:stretch/>
        </p:blipFill>
        <p:spPr>
          <a:xfrm>
            <a:off x="4572000" y="3320550"/>
            <a:ext cx="2016575" cy="16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717975" y="396200"/>
            <a:ext cx="752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will be the output of the following C program segment?</a:t>
            </a:r>
            <a:endParaRPr sz="20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6085400" y="1492875"/>
            <a:ext cx="2318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(A)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 choice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(B)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Choice A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(C)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Choice A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Choice B No choice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(D)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Program gives no output as it is erroneous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800" y="959475"/>
            <a:ext cx="3699425" cy="37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6206250" y="906250"/>
            <a:ext cx="219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(GATE CS 2012)</a:t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 flipH="1" rot="646205">
            <a:off x="5037023" y="1863587"/>
            <a:ext cx="2716349" cy="2606734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 flipH="1" rot="5560653">
            <a:off x="1148155" y="1152433"/>
            <a:ext cx="2716466" cy="2606847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10800000">
            <a:off x="18526" y="-1"/>
            <a:ext cx="91185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538425" y="262650"/>
            <a:ext cx="82722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Answer: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(C)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Reason: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-&gt; 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There is </a:t>
            </a:r>
            <a:r>
              <a:rPr i="1" lang="en" sz="2300">
                <a:solidFill>
                  <a:srgbClr val="980000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no break statement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 in case ‘A’.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-&gt; 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If a case is executed and it doesn’t contain break, then all the subsequent cases are executed until a break statement is found.</a:t>
            </a: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-&gt; </a:t>
            </a: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That is why everything inside the switch is printed.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5"/>
          <p:cNvSpPr/>
          <p:nvPr/>
        </p:nvSpPr>
        <p:spPr>
          <a:xfrm flipH="1" rot="646205">
            <a:off x="5037023" y="1863587"/>
            <a:ext cx="2716349" cy="2606734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 flipH="1" rot="5560653">
            <a:off x="1148155" y="1152433"/>
            <a:ext cx="2716466" cy="2606847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100" y="76200"/>
            <a:ext cx="2096825" cy="20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/>
        </p:nvSpPr>
        <p:spPr>
          <a:xfrm>
            <a:off x="419475" y="609800"/>
            <a:ext cx="780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will be the final value of d in the following C code?</a:t>
            </a:r>
            <a:endParaRPr sz="22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7287" l="0" r="6638" t="0"/>
          <a:stretch/>
        </p:blipFill>
        <p:spPr>
          <a:xfrm>
            <a:off x="558825" y="1332525"/>
            <a:ext cx="5860176" cy="31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6553500" y="1835775"/>
            <a:ext cx="2590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A3A3A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a) Syntax error</a:t>
            </a:r>
            <a:endParaRPr sz="2200">
              <a:solidFill>
                <a:srgbClr val="3A3A3A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A3A3A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b) 1</a:t>
            </a:r>
            <a:endParaRPr sz="2200">
              <a:solidFill>
                <a:srgbClr val="3A3A3A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A3A3A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c) 5</a:t>
            </a:r>
            <a:endParaRPr sz="2200">
              <a:solidFill>
                <a:srgbClr val="3A3A3A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A3A3A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d) 10</a:t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rot="10800000">
            <a:off x="12305" y="1650"/>
            <a:ext cx="4380621" cy="5140175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FCE5CD">
              <a:alpha val="46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677025" y="796350"/>
            <a:ext cx="82722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Answer: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(B)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Reason: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-&gt;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 + c == 5 = 5 == 10 == a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Hence, evaluates to true 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.e.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(‘+’ evaluated before “==” due to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precedence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--&gt; Hence, d = 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2200">
              <a:solidFill>
                <a:srgbClr val="98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4" name="Google Shape;194;p27"/>
          <p:cNvSpPr/>
          <p:nvPr/>
        </p:nvSpPr>
        <p:spPr>
          <a:xfrm rot="6225941">
            <a:off x="7439805" y="4141533"/>
            <a:ext cx="733965" cy="726847"/>
          </a:xfrm>
          <a:custGeom>
            <a:rect b="b" l="l" r="r" t="t"/>
            <a:pathLst>
              <a:path extrusionOk="0" h="7775" w="7852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rgbClr val="57F7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 rot="6225941">
            <a:off x="8168823" y="3814868"/>
            <a:ext cx="733965" cy="726847"/>
          </a:xfrm>
          <a:custGeom>
            <a:rect b="b" l="l" r="r" t="t"/>
            <a:pathLst>
              <a:path extrusionOk="0" h="7775" w="7852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rgbClr val="F64646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925" y="187700"/>
            <a:ext cx="4380625" cy="187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20948" l="0" r="14052" t="0"/>
          <a:stretch/>
        </p:blipFill>
        <p:spPr>
          <a:xfrm rot="-5400000">
            <a:off x="5710675" y="1710175"/>
            <a:ext cx="1723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495675" y="686000"/>
            <a:ext cx="609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following C program segment will generate:</a:t>
            </a:r>
            <a:endParaRPr sz="21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4">
            <a:alphaModFix/>
          </a:blip>
          <a:srcRect b="12026" l="0" r="3334" t="0"/>
          <a:stretch/>
        </p:blipFill>
        <p:spPr>
          <a:xfrm>
            <a:off x="828575" y="1516100"/>
            <a:ext cx="5233075" cy="2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6382575" y="1613163"/>
            <a:ext cx="223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0424E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a) gnirts</a:t>
            </a:r>
            <a:endParaRPr sz="2000">
              <a:solidFill>
                <a:srgbClr val="40424E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0424E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b) gnirt</a:t>
            </a:r>
            <a:endParaRPr sz="2000">
              <a:solidFill>
                <a:srgbClr val="40424E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0424E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c) string</a:t>
            </a:r>
            <a:endParaRPr sz="2000">
              <a:solidFill>
                <a:srgbClr val="40424E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0424E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d) no output is printed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6539525" y="732200"/>
            <a:ext cx="22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(GATE CS 2004)</a:t>
            </a:r>
            <a:endParaRPr sz="1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5">
            <a:alphaModFix/>
          </a:blip>
          <a:srcRect b="0" l="5846" r="0" t="0"/>
          <a:stretch/>
        </p:blipFill>
        <p:spPr>
          <a:xfrm>
            <a:off x="-3501" y="3997875"/>
            <a:ext cx="1170625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10800000">
            <a:off x="18526" y="-1"/>
            <a:ext cx="91185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538425" y="338850"/>
            <a:ext cx="82722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Answer: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(D)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Reason: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Let us consider this line inside the for loop :-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8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p[i] = s[length — i];</a:t>
            </a:r>
            <a:endParaRPr sz="2200">
              <a:solidFill>
                <a:srgbClr val="98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1714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i = 0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p[i]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 will be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s[6 — 0]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s[6]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 is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‘\0’</a:t>
            </a:r>
            <a:endParaRPr sz="2200">
              <a:solidFill>
                <a:srgbClr val="98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So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p[0]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 becomes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‘\0’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. It doesn’t matter what comes in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p[1], p[2]…..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 as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P[0]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 will not change for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 &gt;0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. Nothing is printed if we print a string with first character </a:t>
            </a:r>
            <a:r>
              <a:rPr lang="en" sz="2200">
                <a:solidFill>
                  <a:srgbClr val="98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‘\0’.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3" name="Google Shape;213;p29"/>
          <p:cNvSpPr/>
          <p:nvPr/>
        </p:nvSpPr>
        <p:spPr>
          <a:xfrm flipH="1" rot="646205">
            <a:off x="5037023" y="1863587"/>
            <a:ext cx="2716349" cy="2606734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 flipH="1" rot="5560653">
            <a:off x="1148155" y="1152433"/>
            <a:ext cx="2716466" cy="2606847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8650" y="1402050"/>
            <a:ext cx="1351500" cy="1169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/>
        </p:nvSpPr>
        <p:spPr>
          <a:xfrm>
            <a:off x="717975" y="167600"/>
            <a:ext cx="784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Consider the C function given below. Assume that the array listA contains n (&gt; 0) elements, sorted in ascending order. </a:t>
            </a: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(GATE CS 2014)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25" y="982700"/>
            <a:ext cx="4213275" cy="40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5095475" y="1196025"/>
            <a:ext cx="35979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24E"/>
                </a:solidFill>
                <a:highlight>
                  <a:srgbClr val="FFFFFF"/>
                </a:highlight>
              </a:rPr>
              <a:t>Which one of the following statements about the function ProcessArray is CORRECT? </a:t>
            </a:r>
            <a:endParaRPr b="1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24E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(A)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It will run into an infinite loop when x is not in listA.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(B)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It is an implementation of binary search.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(C)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It will always find the maximum element in listA.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(D)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It will return -1 even when x is present in listA.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0"/>
          <p:cNvSpPr/>
          <p:nvPr/>
        </p:nvSpPr>
        <p:spPr>
          <a:xfrm flipH="1" rot="646205">
            <a:off x="5037023" y="1863587"/>
            <a:ext cx="2716349" cy="2606734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 flipH="1" rot="5560653">
            <a:off x="1148155" y="1152433"/>
            <a:ext cx="2716466" cy="2606847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>
            <a:alpha val="21350"/>
          </a:srgbClr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 title="4 Mark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1111050" y="870825"/>
            <a:ext cx="7135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Answer: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(B)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Reason: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The program is a simple iterative C implementation of Binary Search.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4800" y="2749750"/>
            <a:ext cx="2659575" cy="19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/>
        </p:nvSpPr>
        <p:spPr>
          <a:xfrm>
            <a:off x="319525" y="292100"/>
            <a:ext cx="845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value printed by the following C program? </a:t>
            </a: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GATE CS 2010)</a:t>
            </a:r>
            <a:endParaRPr sz="20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0" l="0" r="6463" t="0"/>
          <a:stretch/>
        </p:blipFill>
        <p:spPr>
          <a:xfrm>
            <a:off x="1208375" y="910200"/>
            <a:ext cx="4944675" cy="3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6483825" y="1534225"/>
            <a:ext cx="105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(A)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-9.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(B)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5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(C)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15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(D)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19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2"/>
          <p:cNvSpPr/>
          <p:nvPr/>
        </p:nvSpPr>
        <p:spPr>
          <a:xfrm flipH="1" rot="646205">
            <a:off x="5037023" y="1863587"/>
            <a:ext cx="2716349" cy="2606734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/>
          <p:nvPr/>
        </p:nvSpPr>
        <p:spPr>
          <a:xfrm flipH="1" rot="5560653">
            <a:off x="1148155" y="1152433"/>
            <a:ext cx="2716466" cy="2606847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10800000">
            <a:off x="18526" y="-1"/>
            <a:ext cx="91185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/>
        </p:nvSpPr>
        <p:spPr>
          <a:xfrm>
            <a:off x="614625" y="338850"/>
            <a:ext cx="80592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Answer: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(C)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Reason: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f() is a recursive function which adds f(a+1, n-1) to *a if    *a is even. If *a is odd then f() subtracts f(a+1, n-1) from *a.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The final returned value is given as:-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12 + (7 – (13 – (4 + (11 – (6 + 0))))) = 15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551900" y="4385875"/>
            <a:ext cx="80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0424E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See next slide:- recursion tree for execution of f(a, 6)</a:t>
            </a:r>
            <a:endParaRPr sz="2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" name="Google Shape;248;p33"/>
          <p:cNvSpPr/>
          <p:nvPr/>
        </p:nvSpPr>
        <p:spPr>
          <a:xfrm flipH="1" rot="646205">
            <a:off x="5037023" y="1863587"/>
            <a:ext cx="2716349" cy="2606734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 flipH="1" rot="5560653">
            <a:off x="1148155" y="1152433"/>
            <a:ext cx="2716466" cy="2606847"/>
          </a:xfrm>
          <a:prstGeom prst="teardrop">
            <a:avLst>
              <a:gd fmla="val 100000" name="adj"/>
            </a:avLst>
          </a:prstGeom>
          <a:solidFill>
            <a:srgbClr val="FFF6CC">
              <a:alpha val="21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579375" y="395475"/>
            <a:ext cx="752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Guess the Output :-</a:t>
            </a:r>
            <a:endParaRPr sz="23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847400" y="1797675"/>
            <a:ext cx="1302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(A)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60 13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(B)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73 73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(C)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13 60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(D)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60 60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055775"/>
            <a:ext cx="4573917" cy="393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00" y="152400"/>
            <a:ext cx="6811576" cy="48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4">
            <a:alphaModFix/>
          </a:blip>
          <a:srcRect b="0" l="43766" r="0" t="0"/>
          <a:stretch/>
        </p:blipFill>
        <p:spPr>
          <a:xfrm>
            <a:off x="5240350" y="1710225"/>
            <a:ext cx="2540275" cy="30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20948" l="0" r="14052" t="0"/>
          <a:stretch/>
        </p:blipFill>
        <p:spPr>
          <a:xfrm>
            <a:off x="0" y="0"/>
            <a:ext cx="1723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593275" y="319275"/>
            <a:ext cx="78957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Consider the following C-function in which</a:t>
            </a:r>
            <a:r>
              <a:rPr lang="en" sz="23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a[n] and b[m] </a:t>
            </a:r>
            <a:r>
              <a:rPr lang="en" sz="23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 two sorted integer arrays and</a:t>
            </a:r>
            <a:r>
              <a:rPr lang="en" sz="23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c[n + m] </a:t>
            </a:r>
            <a:r>
              <a:rPr lang="en" sz="23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be another integer array.</a:t>
            </a:r>
            <a:endParaRPr sz="23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700" y="1974350"/>
            <a:ext cx="6541000" cy="27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/>
        </p:nvSpPr>
        <p:spPr>
          <a:xfrm>
            <a:off x="386150" y="439925"/>
            <a:ext cx="8522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highlight>
                  <a:srgbClr val="FFFFFF"/>
                </a:highlight>
              </a:rPr>
              <a:t>Which of the following condition(s) hold(s) after the termination of the while loop ?</a:t>
            </a:r>
            <a:endParaRPr sz="2400"/>
          </a:p>
        </p:txBody>
      </p:sp>
      <p:sp>
        <p:nvSpPr>
          <p:cNvPr id="268" name="Google Shape;268;p36"/>
          <p:cNvSpPr txBox="1"/>
          <p:nvPr/>
        </p:nvSpPr>
        <p:spPr>
          <a:xfrm>
            <a:off x="3556975" y="3384250"/>
            <a:ext cx="501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(C) either (i) or (ii) but not both</a:t>
            </a:r>
            <a:endParaRPr sz="2400">
              <a:solidFill>
                <a:srgbClr val="980000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(D) neither (i) nor (ii)</a:t>
            </a:r>
            <a:endParaRPr>
              <a:solidFill>
                <a:srgbClr val="98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677850" y="1418825"/>
            <a:ext cx="686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</a:rPr>
              <a:t>(i) j &lt; m, k = n+j-1, and a[n-1] &lt; b[j] if i = n </a:t>
            </a:r>
            <a:endParaRPr b="1" sz="2400">
              <a:solidFill>
                <a:srgbClr val="98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</a:rPr>
              <a:t>(ii) i &lt; n, k = m+i-1, and b[m-1] &lt;= a[i] if j = m</a:t>
            </a:r>
            <a:r>
              <a:rPr b="1" lang="en" sz="2400">
                <a:solidFill>
                  <a:srgbClr val="40424E"/>
                </a:solidFill>
                <a:highlight>
                  <a:srgbClr val="FFFFFF"/>
                </a:highlight>
              </a:rPr>
              <a:t>  </a:t>
            </a:r>
            <a:endParaRPr b="1" sz="24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0424E"/>
                </a:solidFill>
                <a:highlight>
                  <a:srgbClr val="FFFFFF"/>
                </a:highlight>
              </a:rPr>
              <a:t>(GATE CS 2006)</a:t>
            </a:r>
            <a:endParaRPr/>
          </a:p>
        </p:txBody>
      </p:sp>
      <p:sp>
        <p:nvSpPr>
          <p:cNvPr id="270" name="Google Shape;270;p36"/>
          <p:cNvSpPr txBox="1"/>
          <p:nvPr/>
        </p:nvSpPr>
        <p:spPr>
          <a:xfrm>
            <a:off x="1091550" y="3384250"/>
            <a:ext cx="199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(A) only (i)</a:t>
            </a:r>
            <a:endParaRPr sz="2400">
              <a:solidFill>
                <a:srgbClr val="980000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(B) only (ii)</a:t>
            </a:r>
            <a:endParaRPr>
              <a:solidFill>
                <a:srgbClr val="98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 rot="10800000">
            <a:off x="18526" y="-1"/>
            <a:ext cx="91185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b="20948" l="0" r="14052" t="0"/>
          <a:stretch/>
        </p:blipFill>
        <p:spPr>
          <a:xfrm>
            <a:off x="0" y="0"/>
            <a:ext cx="1723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/>
          <p:nvPr/>
        </p:nvSpPr>
        <p:spPr>
          <a:xfrm>
            <a:off x="3814626" y="1477675"/>
            <a:ext cx="2928000" cy="2963400"/>
          </a:xfrm>
          <a:prstGeom prst="teardrop">
            <a:avLst>
              <a:gd fmla="val 98775" name="adj"/>
            </a:avLst>
          </a:prstGeom>
          <a:solidFill>
            <a:srgbClr val="FFF6CC">
              <a:alpha val="5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601050" y="702875"/>
            <a:ext cx="238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mic Sans MS"/>
                <a:ea typeface="Comic Sans MS"/>
                <a:cs typeface="Comic Sans MS"/>
                <a:sym typeface="Comic Sans MS"/>
              </a:rPr>
              <a:t>Answer:</a:t>
            </a: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 (C)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600">
              <a:solidFill>
                <a:srgbClr val="99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9" name="Google Shape;279;p37"/>
          <p:cNvSpPr/>
          <p:nvPr/>
        </p:nvSpPr>
        <p:spPr>
          <a:xfrm rot="6225941">
            <a:off x="7744605" y="4293933"/>
            <a:ext cx="733965" cy="726847"/>
          </a:xfrm>
          <a:custGeom>
            <a:rect b="b" l="l" r="r" t="t"/>
            <a:pathLst>
              <a:path extrusionOk="0" h="7775" w="7852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rgbClr val="57F7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7"/>
          <p:cNvSpPr/>
          <p:nvPr/>
        </p:nvSpPr>
        <p:spPr>
          <a:xfrm rot="6225941">
            <a:off x="8168823" y="4195868"/>
            <a:ext cx="733965" cy="726847"/>
          </a:xfrm>
          <a:custGeom>
            <a:rect b="b" l="l" r="r" t="t"/>
            <a:pathLst>
              <a:path extrusionOk="0" h="7775" w="7852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rgbClr val="F64646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 rot="-2700000">
            <a:off x="903713" y="1731909"/>
            <a:ext cx="225571" cy="502526"/>
          </a:xfrm>
          <a:custGeom>
            <a:rect b="b" l="l" r="r" t="t"/>
            <a:pathLst>
              <a:path extrusionOk="0" h="343323" w="154109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1113600" y="2316800"/>
            <a:ext cx="80118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condition (i) is true if the last </a:t>
            </a:r>
            <a:endParaRPr sz="2600">
              <a:solidFill>
                <a:srgbClr val="99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inserted element in c[] is from a[] and </a:t>
            </a:r>
            <a:endParaRPr sz="2600">
              <a:solidFill>
                <a:srgbClr val="99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condition (ii) is true if the last inserted element is from b[].</a:t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1193250" y="1595275"/>
            <a:ext cx="153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Reason:</a:t>
            </a:r>
            <a:endParaRPr sz="1700"/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4">
            <a:alphaModFix/>
          </a:blip>
          <a:srcRect b="0" l="7208" r="19089" t="0"/>
          <a:stretch/>
        </p:blipFill>
        <p:spPr>
          <a:xfrm>
            <a:off x="6848325" y="258175"/>
            <a:ext cx="1916700" cy="190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20948" l="0" r="14052" t="0"/>
          <a:stretch/>
        </p:blipFill>
        <p:spPr>
          <a:xfrm>
            <a:off x="0" y="0"/>
            <a:ext cx="1723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3814626" y="1325275"/>
            <a:ext cx="2928000" cy="2963400"/>
          </a:xfrm>
          <a:prstGeom prst="teardrop">
            <a:avLst>
              <a:gd fmla="val 98775" name="adj"/>
            </a:avLst>
          </a:prstGeom>
          <a:solidFill>
            <a:srgbClr val="FFF6CC">
              <a:alpha val="5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4085075" y="1971450"/>
            <a:ext cx="238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mic Sans MS"/>
                <a:ea typeface="Comic Sans MS"/>
                <a:cs typeface="Comic Sans MS"/>
                <a:sym typeface="Comic Sans MS"/>
              </a:rPr>
              <a:t>Answer:</a:t>
            </a: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 (A)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600">
              <a:solidFill>
                <a:srgbClr val="99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" name="Google Shape;99;p17"/>
          <p:cNvSpPr/>
          <p:nvPr/>
        </p:nvSpPr>
        <p:spPr>
          <a:xfrm rot="6225941">
            <a:off x="7592205" y="4141533"/>
            <a:ext cx="733965" cy="726847"/>
          </a:xfrm>
          <a:custGeom>
            <a:rect b="b" l="l" r="r" t="t"/>
            <a:pathLst>
              <a:path extrusionOk="0" h="7775" w="7852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rgbClr val="57F7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 rot="6225941">
            <a:off x="8016423" y="4043468"/>
            <a:ext cx="733965" cy="726847"/>
          </a:xfrm>
          <a:custGeom>
            <a:rect b="b" l="l" r="r" t="t"/>
            <a:pathLst>
              <a:path extrusionOk="0" h="7775" w="7852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rgbClr val="F64646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 rot="-2700000">
            <a:off x="1634063" y="2911409"/>
            <a:ext cx="225571" cy="502526"/>
          </a:xfrm>
          <a:custGeom>
            <a:rect b="b" l="l" r="r" t="t"/>
            <a:pathLst>
              <a:path extrusionOk="0" h="343323" w="154109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24508" l="8933" r="50257" t="6974"/>
          <a:stretch/>
        </p:blipFill>
        <p:spPr>
          <a:xfrm>
            <a:off x="6742625" y="870400"/>
            <a:ext cx="1015400" cy="9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257850" y="2850975"/>
            <a:ext cx="5071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just the code for       </a:t>
            </a:r>
            <a:endParaRPr sz="2600">
              <a:solidFill>
                <a:srgbClr val="99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1714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swapping two numbers!</a:t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1905375" y="2774775"/>
            <a:ext cx="153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Reason:</a:t>
            </a:r>
            <a:endParaRPr sz="1700"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2545">
            <a:off x="743105" y="252148"/>
            <a:ext cx="2927927" cy="234360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 rot="10800000">
            <a:off x="4392950" y="-26"/>
            <a:ext cx="4751065" cy="5140175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FCE5CD">
              <a:alpha val="50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5516" l="0" r="0" t="3599"/>
          <a:stretch/>
        </p:blipFill>
        <p:spPr>
          <a:xfrm>
            <a:off x="1172800" y="1269425"/>
            <a:ext cx="4591050" cy="34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731775" y="547875"/>
            <a:ext cx="752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will be the output of the following C program ?</a:t>
            </a:r>
            <a:endParaRPr sz="21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085400" y="1569075"/>
            <a:ext cx="231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(A)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(B)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(C)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Runtime Error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(D)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Compile error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0" l="5846" r="0" t="0"/>
          <a:stretch/>
        </p:blipFill>
        <p:spPr>
          <a:xfrm>
            <a:off x="-3501" y="3997875"/>
            <a:ext cx="1170625" cy="1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3873775" y="1626775"/>
            <a:ext cx="3343800" cy="2854800"/>
          </a:xfrm>
          <a:prstGeom prst="teardrop">
            <a:avLst>
              <a:gd fmla="val 100000" name="adj"/>
            </a:avLst>
          </a:prstGeom>
          <a:solidFill>
            <a:srgbClr val="FFF6CC">
              <a:alpha val="5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20948" l="0" r="14052" t="0"/>
          <a:stretch/>
        </p:blipFill>
        <p:spPr>
          <a:xfrm>
            <a:off x="0" y="0"/>
            <a:ext cx="1723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690825" y="1253250"/>
            <a:ext cx="8272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Answer: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(D)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Reason: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-&gt; 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Compile error - constant variable cannot be modified.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750" y="513375"/>
            <a:ext cx="2898025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 rot="-2700000">
            <a:off x="2980875" y="3299659"/>
            <a:ext cx="225571" cy="502526"/>
          </a:xfrm>
          <a:custGeom>
            <a:rect b="b" l="l" r="r" t="t"/>
            <a:pathLst>
              <a:path extrusionOk="0" h="343323" w="154109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20948" l="0" r="14052" t="0"/>
          <a:stretch/>
        </p:blipFill>
        <p:spPr>
          <a:xfrm rot="-5400000">
            <a:off x="5710675" y="1710175"/>
            <a:ext cx="1723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503175" y="395475"/>
            <a:ext cx="752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size of the following union definition ?</a:t>
            </a:r>
            <a:endParaRPr sz="21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055775"/>
            <a:ext cx="5753026" cy="37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6847400" y="1797675"/>
            <a:ext cx="928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(A)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(B)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(C)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(D)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0"/>
          <p:cNvSpPr/>
          <p:nvPr/>
        </p:nvSpPr>
        <p:spPr>
          <a:xfrm rot="-5400000">
            <a:off x="7596524" y="-60876"/>
            <a:ext cx="1486600" cy="1608352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 rot="10800000">
            <a:off x="12305" y="1650"/>
            <a:ext cx="4380621" cy="5140175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FCE5CD">
              <a:alpha val="46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677025" y="796350"/>
            <a:ext cx="82722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Answer: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(C)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Reason: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-&gt; </a:t>
            </a: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union size = size of its 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biggest member. 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--&gt; All the elements of the union share common memory.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650" y="883350"/>
            <a:ext cx="2432975" cy="24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 rot="6225941">
            <a:off x="7439805" y="4141533"/>
            <a:ext cx="733965" cy="726847"/>
          </a:xfrm>
          <a:custGeom>
            <a:rect b="b" l="l" r="r" t="t"/>
            <a:pathLst>
              <a:path extrusionOk="0" h="7775" w="7852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rgbClr val="57F7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 rot="6225941">
            <a:off x="8168823" y="3814868"/>
            <a:ext cx="733965" cy="726847"/>
          </a:xfrm>
          <a:custGeom>
            <a:rect b="b" l="l" r="r" t="t"/>
            <a:pathLst>
              <a:path extrusionOk="0" h="7775" w="7852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rgbClr val="F64646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960375" y="319275"/>
            <a:ext cx="752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will the following program display ?</a:t>
            </a:r>
            <a:endParaRPr sz="23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013100" y="1797675"/>
            <a:ext cx="2668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(A)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C++ C++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(B)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C++ ++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(C)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++ ++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(D)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Compilation error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1912" r="0" t="1254"/>
          <a:stretch/>
        </p:blipFill>
        <p:spPr>
          <a:xfrm>
            <a:off x="1658150" y="1059450"/>
            <a:ext cx="3963975" cy="38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20948" l="0" r="14052" t="0"/>
          <a:stretch/>
        </p:blipFill>
        <p:spPr>
          <a:xfrm>
            <a:off x="0" y="0"/>
            <a:ext cx="1723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3814626" y="1325275"/>
            <a:ext cx="2928000" cy="2963400"/>
          </a:xfrm>
          <a:prstGeom prst="teardrop">
            <a:avLst>
              <a:gd fmla="val 98775" name="adj"/>
            </a:avLst>
          </a:prstGeom>
          <a:solidFill>
            <a:srgbClr val="FFF6CC">
              <a:alpha val="5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982050" y="474275"/>
            <a:ext cx="238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mic Sans MS"/>
                <a:ea typeface="Comic Sans MS"/>
                <a:cs typeface="Comic Sans MS"/>
                <a:sym typeface="Comic Sans MS"/>
              </a:rPr>
              <a:t>Answer:</a:t>
            </a:r>
            <a:r>
              <a:rPr lang="en" sz="2700">
                <a:latin typeface="Comic Sans MS"/>
                <a:ea typeface="Comic Sans MS"/>
                <a:cs typeface="Comic Sans MS"/>
                <a:sym typeface="Comic Sans MS"/>
              </a:rPr>
              <a:t> (B)</a:t>
            </a: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600">
              <a:solidFill>
                <a:srgbClr val="99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" name="Google Shape;156;p23"/>
          <p:cNvSpPr/>
          <p:nvPr/>
        </p:nvSpPr>
        <p:spPr>
          <a:xfrm rot="6225941">
            <a:off x="7592205" y="4141533"/>
            <a:ext cx="733965" cy="726847"/>
          </a:xfrm>
          <a:custGeom>
            <a:rect b="b" l="l" r="r" t="t"/>
            <a:pathLst>
              <a:path extrusionOk="0" h="7775" w="7852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rgbClr val="57F7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 rot="6225941">
            <a:off x="8016423" y="4043468"/>
            <a:ext cx="733965" cy="726847"/>
          </a:xfrm>
          <a:custGeom>
            <a:rect b="b" l="l" r="r" t="t"/>
            <a:pathLst>
              <a:path extrusionOk="0" h="7775" w="7852">
                <a:moveTo>
                  <a:pt x="444" y="1"/>
                </a:moveTo>
                <a:cubicBezTo>
                  <a:pt x="408" y="1"/>
                  <a:pt x="372" y="5"/>
                  <a:pt x="336" y="16"/>
                </a:cubicBezTo>
                <a:cubicBezTo>
                  <a:pt x="124" y="75"/>
                  <a:pt x="1" y="294"/>
                  <a:pt x="61" y="507"/>
                </a:cubicBezTo>
                <a:lnTo>
                  <a:pt x="728" y="2899"/>
                </a:lnTo>
                <a:cubicBezTo>
                  <a:pt x="776" y="3074"/>
                  <a:pt x="935" y="3191"/>
                  <a:pt x="1112" y="3191"/>
                </a:cubicBezTo>
                <a:cubicBezTo>
                  <a:pt x="1117" y="3191"/>
                  <a:pt x="1121" y="3191"/>
                  <a:pt x="1126" y="3191"/>
                </a:cubicBezTo>
                <a:lnTo>
                  <a:pt x="3292" y="3101"/>
                </a:lnTo>
                <a:lnTo>
                  <a:pt x="3877" y="5192"/>
                </a:lnTo>
                <a:cubicBezTo>
                  <a:pt x="3924" y="5361"/>
                  <a:pt x="4080" y="5481"/>
                  <a:pt x="4255" y="5481"/>
                </a:cubicBezTo>
                <a:cubicBezTo>
                  <a:pt x="4262" y="5481"/>
                  <a:pt x="4268" y="5481"/>
                  <a:pt x="4275" y="5481"/>
                </a:cubicBezTo>
                <a:lnTo>
                  <a:pt x="6445" y="5394"/>
                </a:lnTo>
                <a:lnTo>
                  <a:pt x="7025" y="7481"/>
                </a:lnTo>
                <a:cubicBezTo>
                  <a:pt x="7052" y="7574"/>
                  <a:pt x="7105" y="7647"/>
                  <a:pt x="7174" y="7697"/>
                </a:cubicBezTo>
                <a:cubicBezTo>
                  <a:pt x="7243" y="7746"/>
                  <a:pt x="7325" y="7774"/>
                  <a:pt x="7410" y="7774"/>
                </a:cubicBezTo>
                <a:cubicBezTo>
                  <a:pt x="7445" y="7774"/>
                  <a:pt x="7481" y="7769"/>
                  <a:pt x="7517" y="7760"/>
                </a:cubicBezTo>
                <a:cubicBezTo>
                  <a:pt x="7728" y="7700"/>
                  <a:pt x="7851" y="7481"/>
                  <a:pt x="7791" y="7268"/>
                </a:cubicBezTo>
                <a:lnTo>
                  <a:pt x="7125" y="4876"/>
                </a:lnTo>
                <a:cubicBezTo>
                  <a:pt x="7076" y="4702"/>
                  <a:pt x="6918" y="4585"/>
                  <a:pt x="6742" y="4585"/>
                </a:cubicBezTo>
                <a:cubicBezTo>
                  <a:pt x="6737" y="4585"/>
                  <a:pt x="6732" y="4585"/>
                  <a:pt x="6727" y="4585"/>
                </a:cubicBezTo>
                <a:lnTo>
                  <a:pt x="4560" y="4674"/>
                </a:lnTo>
                <a:lnTo>
                  <a:pt x="3976" y="2584"/>
                </a:lnTo>
                <a:cubicBezTo>
                  <a:pt x="3927" y="2409"/>
                  <a:pt x="3769" y="2291"/>
                  <a:pt x="3592" y="2291"/>
                </a:cubicBezTo>
                <a:cubicBezTo>
                  <a:pt x="3587" y="2291"/>
                  <a:pt x="3583" y="2291"/>
                  <a:pt x="3578" y="2291"/>
                </a:cubicBezTo>
                <a:lnTo>
                  <a:pt x="1411" y="2381"/>
                </a:lnTo>
                <a:lnTo>
                  <a:pt x="828" y="291"/>
                </a:lnTo>
                <a:cubicBezTo>
                  <a:pt x="778" y="117"/>
                  <a:pt x="618" y="1"/>
                  <a:pt x="444" y="1"/>
                </a:cubicBezTo>
                <a:close/>
              </a:path>
            </a:pathLst>
          </a:custGeom>
          <a:solidFill>
            <a:srgbClr val="F64646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 rot="-2700000">
            <a:off x="1513313" y="1655709"/>
            <a:ext cx="225571" cy="502526"/>
          </a:xfrm>
          <a:custGeom>
            <a:rect b="b" l="l" r="r" t="t"/>
            <a:pathLst>
              <a:path extrusionOk="0" h="343323" w="154109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1429050" y="2164400"/>
            <a:ext cx="6780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s++ takes the pointer head from ‘C’ </a:t>
            </a:r>
            <a:endParaRPr sz="2600">
              <a:solidFill>
                <a:srgbClr val="99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171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‘+’ in “C++”.  Thus, the char array starting from ‘+’ is “++”.</a:t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1726650" y="1519075"/>
            <a:ext cx="153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Reason:</a:t>
            </a:r>
            <a:endParaRPr sz="1700"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5026" y="152400"/>
            <a:ext cx="1948200" cy="1859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